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1473" r:id="rId2"/>
    <p:sldId id="1474" r:id="rId3"/>
    <p:sldId id="994" r:id="rId4"/>
    <p:sldId id="1511" r:id="rId5"/>
    <p:sldId id="1172" r:id="rId6"/>
    <p:sldId id="1446" r:id="rId7"/>
    <p:sldId id="260" r:id="rId8"/>
    <p:sldId id="261" r:id="rId9"/>
    <p:sldId id="262" r:id="rId10"/>
    <p:sldId id="1443" r:id="rId11"/>
    <p:sldId id="1471" r:id="rId12"/>
    <p:sldId id="1200" r:id="rId13"/>
    <p:sldId id="1174" r:id="rId14"/>
    <p:sldId id="1129" r:id="rId15"/>
    <p:sldId id="1444" r:id="rId16"/>
    <p:sldId id="1469" r:id="rId17"/>
    <p:sldId id="1447" r:id="rId18"/>
    <p:sldId id="1477" r:id="rId19"/>
    <p:sldId id="1510" r:id="rId20"/>
    <p:sldId id="105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p:restoredTop sz="82423"/>
  </p:normalViewPr>
  <p:slideViewPr>
    <p:cSldViewPr snapToGrid="0" snapToObjects="1">
      <p:cViewPr varScale="1">
        <p:scale>
          <a:sx n="107" d="100"/>
          <a:sy n="107" d="100"/>
        </p:scale>
        <p:origin x="1320" y="160"/>
      </p:cViewPr>
      <p:guideLst/>
    </p:cSldViewPr>
  </p:slideViewPr>
  <p:notesTextViewPr>
    <p:cViewPr>
      <p:scale>
        <a:sx n="1" d="1"/>
        <a:sy n="1" d="1"/>
      </p:scale>
      <p:origin x="0" y="0"/>
    </p:cViewPr>
  </p:notesTextViewPr>
  <p:notesViewPr>
    <p:cSldViewPr snapToGrid="0" snapToObjects="1">
      <p:cViewPr varScale="1">
        <p:scale>
          <a:sx n="142" d="100"/>
          <a:sy n="142" d="100"/>
        </p:scale>
        <p:origin x="3968"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3D07F-AFA4-8B40-8F07-6B7232D25FE3}" type="datetimeFigureOut">
              <a:rPr lang="en-US" smtClean="0"/>
              <a:t>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03429B-3171-A94A-A6C2-AB80847CDA47}" type="slidenum">
              <a:rPr lang="en-US" smtClean="0"/>
              <a:t>‹#›</a:t>
            </a:fld>
            <a:endParaRPr lang="en-US"/>
          </a:p>
        </p:txBody>
      </p:sp>
    </p:spTree>
    <p:extLst>
      <p:ext uri="{BB962C8B-B14F-4D97-AF65-F5344CB8AC3E}">
        <p14:creationId xmlns:p14="http://schemas.microsoft.com/office/powerpoint/2010/main" val="2654423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1986172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10</a:t>
            </a:fld>
            <a:endParaRPr lang="en-US"/>
          </a:p>
        </p:txBody>
      </p:sp>
    </p:spTree>
    <p:extLst>
      <p:ext uri="{BB962C8B-B14F-4D97-AF65-F5344CB8AC3E}">
        <p14:creationId xmlns:p14="http://schemas.microsoft.com/office/powerpoint/2010/main" val="678855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11</a:t>
            </a:fld>
            <a:endParaRPr lang="en-US"/>
          </a:p>
        </p:txBody>
      </p:sp>
    </p:spTree>
    <p:extLst>
      <p:ext uri="{BB962C8B-B14F-4D97-AF65-F5344CB8AC3E}">
        <p14:creationId xmlns:p14="http://schemas.microsoft.com/office/powerpoint/2010/main" val="278896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14</a:t>
            </a:fld>
            <a:endParaRPr lang="en-US"/>
          </a:p>
        </p:txBody>
      </p:sp>
    </p:spTree>
    <p:extLst>
      <p:ext uri="{BB962C8B-B14F-4D97-AF65-F5344CB8AC3E}">
        <p14:creationId xmlns:p14="http://schemas.microsoft.com/office/powerpoint/2010/main" val="373576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15</a:t>
            </a:fld>
            <a:endParaRPr lang="en-US"/>
          </a:p>
        </p:txBody>
      </p:sp>
    </p:spTree>
    <p:extLst>
      <p:ext uri="{BB962C8B-B14F-4D97-AF65-F5344CB8AC3E}">
        <p14:creationId xmlns:p14="http://schemas.microsoft.com/office/powerpoint/2010/main" val="3343415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17</a:t>
            </a:fld>
            <a:endParaRPr lang="en-US"/>
          </a:p>
        </p:txBody>
      </p:sp>
    </p:spTree>
    <p:extLst>
      <p:ext uri="{BB962C8B-B14F-4D97-AF65-F5344CB8AC3E}">
        <p14:creationId xmlns:p14="http://schemas.microsoft.com/office/powerpoint/2010/main" val="939543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18</a:t>
            </a:fld>
            <a:endParaRPr lang="en-US"/>
          </a:p>
        </p:txBody>
      </p:sp>
    </p:spTree>
    <p:extLst>
      <p:ext uri="{BB962C8B-B14F-4D97-AF65-F5344CB8AC3E}">
        <p14:creationId xmlns:p14="http://schemas.microsoft.com/office/powerpoint/2010/main" val="2950260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19</a:t>
            </a:fld>
            <a:endParaRPr lang="en-US"/>
          </a:p>
        </p:txBody>
      </p:sp>
    </p:spTree>
    <p:extLst>
      <p:ext uri="{BB962C8B-B14F-4D97-AF65-F5344CB8AC3E}">
        <p14:creationId xmlns:p14="http://schemas.microsoft.com/office/powerpoint/2010/main" val="1926474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20</a:t>
            </a:fld>
            <a:endParaRPr lang="en-US" dirty="0"/>
          </a:p>
        </p:txBody>
      </p:sp>
    </p:spTree>
    <p:extLst>
      <p:ext uri="{BB962C8B-B14F-4D97-AF65-F5344CB8AC3E}">
        <p14:creationId xmlns:p14="http://schemas.microsoft.com/office/powerpoint/2010/main" val="3642784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a:t>
            </a:fld>
            <a:endParaRPr lang="en-US"/>
          </a:p>
        </p:txBody>
      </p:sp>
    </p:spTree>
    <p:extLst>
      <p:ext uri="{BB962C8B-B14F-4D97-AF65-F5344CB8AC3E}">
        <p14:creationId xmlns:p14="http://schemas.microsoft.com/office/powerpoint/2010/main" val="720944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72281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a:t>
            </a:fld>
            <a:endParaRPr lang="en-US"/>
          </a:p>
        </p:txBody>
      </p:sp>
    </p:spTree>
    <p:extLst>
      <p:ext uri="{BB962C8B-B14F-4D97-AF65-F5344CB8AC3E}">
        <p14:creationId xmlns:p14="http://schemas.microsoft.com/office/powerpoint/2010/main" val="1749226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5</a:t>
            </a:fld>
            <a:endParaRPr lang="en-US"/>
          </a:p>
        </p:txBody>
      </p:sp>
    </p:spTree>
    <p:extLst>
      <p:ext uri="{BB962C8B-B14F-4D97-AF65-F5344CB8AC3E}">
        <p14:creationId xmlns:p14="http://schemas.microsoft.com/office/powerpoint/2010/main" val="2838610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922268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7</a:t>
            </a:fld>
            <a:endParaRPr lang="en-US"/>
          </a:p>
        </p:txBody>
      </p:sp>
    </p:spTree>
    <p:extLst>
      <p:ext uri="{BB962C8B-B14F-4D97-AF65-F5344CB8AC3E}">
        <p14:creationId xmlns:p14="http://schemas.microsoft.com/office/powerpoint/2010/main" val="2754069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8</a:t>
            </a:fld>
            <a:endParaRPr lang="en-US"/>
          </a:p>
        </p:txBody>
      </p:sp>
    </p:spTree>
    <p:extLst>
      <p:ext uri="{BB962C8B-B14F-4D97-AF65-F5344CB8AC3E}">
        <p14:creationId xmlns:p14="http://schemas.microsoft.com/office/powerpoint/2010/main" val="1147655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Vanity</a:t>
            </a:r>
          </a:p>
        </p:txBody>
      </p:sp>
      <p:sp>
        <p:nvSpPr>
          <p:cNvPr id="4" name="Slide Number Placeholder 3"/>
          <p:cNvSpPr>
            <a:spLocks noGrp="1"/>
          </p:cNvSpPr>
          <p:nvPr>
            <p:ph type="sldNum" sz="quarter" idx="10"/>
          </p:nvPr>
        </p:nvSpPr>
        <p:spPr/>
        <p:txBody>
          <a:bodyPr/>
          <a:lstStyle/>
          <a:p>
            <a:fld id="{23B99BB9-C7F6-43B3-A122-46088ABB36FB}" type="slidenum">
              <a:rPr lang="en-US" smtClean="0"/>
              <a:t>9</a:t>
            </a:fld>
            <a:endParaRPr lang="en-US"/>
          </a:p>
        </p:txBody>
      </p:sp>
    </p:spTree>
    <p:extLst>
      <p:ext uri="{BB962C8B-B14F-4D97-AF65-F5344CB8AC3E}">
        <p14:creationId xmlns:p14="http://schemas.microsoft.com/office/powerpoint/2010/main" val="886052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3542-A8C7-704C-8E33-F5EFF8F9A9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B91082-1B98-D746-8DE6-18D0B19142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D6DF9A-46D4-234B-AA93-E3C48B72894A}"/>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5" name="Footer Placeholder 4">
            <a:extLst>
              <a:ext uri="{FF2B5EF4-FFF2-40B4-BE49-F238E27FC236}">
                <a16:creationId xmlns:a16="http://schemas.microsoft.com/office/drawing/2014/main" id="{05D10147-7D24-BF46-870F-842B428C2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D5C5D-7590-DE48-8469-EEFB88E7ACD2}"/>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245554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E0F9-3EFF-384C-9C61-F6E85C124D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AF661B-7946-164F-8883-415D8C309F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095F2-E641-7748-8CE9-D4C703FB6520}"/>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5" name="Footer Placeholder 4">
            <a:extLst>
              <a:ext uri="{FF2B5EF4-FFF2-40B4-BE49-F238E27FC236}">
                <a16:creationId xmlns:a16="http://schemas.microsoft.com/office/drawing/2014/main" id="{1675E233-A7A6-BC42-95E0-B39FEE0D3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44D86-9512-E44F-A91C-237E33706B01}"/>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78290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A4F15B-93B8-B546-B0B6-EAD980110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2BFC15-E6BF-0749-8577-D2620183F0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909B6-F62F-954E-807D-00010E4171AD}"/>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5" name="Footer Placeholder 4">
            <a:extLst>
              <a:ext uri="{FF2B5EF4-FFF2-40B4-BE49-F238E27FC236}">
                <a16:creationId xmlns:a16="http://schemas.microsoft.com/office/drawing/2014/main" id="{DA7259E4-40BC-B74D-9F9B-0119EA5F3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5772B-1BA7-074A-959B-C70C9DBADC5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60839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E635-7744-4D4F-B96E-0E2865A7B5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AE8F11-2A3B-2747-9C6C-579AF86C47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3D020-809F-3D40-8EE6-2DD573790883}"/>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5" name="Footer Placeholder 4">
            <a:extLst>
              <a:ext uri="{FF2B5EF4-FFF2-40B4-BE49-F238E27FC236}">
                <a16:creationId xmlns:a16="http://schemas.microsoft.com/office/drawing/2014/main" id="{A71B3250-58F4-944F-AC10-5CC13EB55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AA24C-CEB0-EA4C-A21F-F3F431BBF6F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96079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B1CA-9CA5-7143-AA15-AE1EA1D6B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3A480E-DC28-1A49-8B7D-56389366F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739984-F0C0-214D-944B-EBDAA1F83B82}"/>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5" name="Footer Placeholder 4">
            <a:extLst>
              <a:ext uri="{FF2B5EF4-FFF2-40B4-BE49-F238E27FC236}">
                <a16:creationId xmlns:a16="http://schemas.microsoft.com/office/drawing/2014/main" id="{15910F09-D4A7-E64B-8562-E206C7AEE1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8F136-F451-D541-A958-9479555D69B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095322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8AB0-EFD2-9E4C-A9A6-2A8BD8253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8B6416-B69B-3049-81D4-46D8BDEEF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B99F68-836F-A74B-89E3-6B0CB564BF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A4161B-7339-CF4C-83F9-02E0BCD3F8B0}"/>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6" name="Footer Placeholder 5">
            <a:extLst>
              <a:ext uri="{FF2B5EF4-FFF2-40B4-BE49-F238E27FC236}">
                <a16:creationId xmlns:a16="http://schemas.microsoft.com/office/drawing/2014/main" id="{959AC125-4953-0449-B97D-10F335BC89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5F4A9-2036-BD4E-8CBB-F278C9B9C44A}"/>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782212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F051-FF82-404A-A8B9-226DAD3EF2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BF1694-78E2-AE46-B16D-778353777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731927-4B0E-D14C-AA40-A453A10692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C938E4-FE21-E844-AB16-6F0DBEE2A4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952-CB08-8545-BEC7-AACF5EB975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D94C72-A9B9-4948-A6F2-BE7118341519}"/>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8" name="Footer Placeholder 7">
            <a:extLst>
              <a:ext uri="{FF2B5EF4-FFF2-40B4-BE49-F238E27FC236}">
                <a16:creationId xmlns:a16="http://schemas.microsoft.com/office/drawing/2014/main" id="{A8C90EFB-2D37-5F46-91F7-2B13FB2D43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3DD3AF-9CF7-274D-85C2-C8B842FDA30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29853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DAA0-68AE-0847-980A-732C5F21CB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2675E-8EAA-D440-BC31-94113F04E8D1}"/>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4" name="Footer Placeholder 3">
            <a:extLst>
              <a:ext uri="{FF2B5EF4-FFF2-40B4-BE49-F238E27FC236}">
                <a16:creationId xmlns:a16="http://schemas.microsoft.com/office/drawing/2014/main" id="{8EC25333-39D9-2642-82C0-DEB7622715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7F030C-F420-BC45-A046-6EAD63EF6589}"/>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69038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260347-FBD4-8D4D-B3AB-655A58024FE6}"/>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3" name="Footer Placeholder 2">
            <a:extLst>
              <a:ext uri="{FF2B5EF4-FFF2-40B4-BE49-F238E27FC236}">
                <a16:creationId xmlns:a16="http://schemas.microsoft.com/office/drawing/2014/main" id="{0A9C617E-44D8-DC4C-81BA-B19F8FF9E7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8F573B-FCDF-5E4C-8FFC-9E0D7C46C57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19218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E1A3-E4CC-9E47-B6DB-0FA247360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DF34A5-1A29-5E45-A505-73041AFBEF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BB48B9-E6D8-C344-BC1F-493BF8D39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27E3D6-8337-0E4D-85F1-9F9F655A5DDF}"/>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6" name="Footer Placeholder 5">
            <a:extLst>
              <a:ext uri="{FF2B5EF4-FFF2-40B4-BE49-F238E27FC236}">
                <a16:creationId xmlns:a16="http://schemas.microsoft.com/office/drawing/2014/main" id="{D2B58E00-9260-7645-A047-DCF50B125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4EAA7-BB9B-4A4A-84F5-D07247B8E08F}"/>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30259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DC1B5-A3B1-514D-AF1B-FD4290CD90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446896-FF52-384A-86BA-ED93A4875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C62D3B-CF95-B042-BB2B-5BB890BCD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333B1B-80A2-134D-9C55-189395376233}"/>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6" name="Footer Placeholder 5">
            <a:extLst>
              <a:ext uri="{FF2B5EF4-FFF2-40B4-BE49-F238E27FC236}">
                <a16:creationId xmlns:a16="http://schemas.microsoft.com/office/drawing/2014/main" id="{9DDEDE9A-2733-944F-B916-EB21A256D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0D3D4D-AD01-0A43-A8C0-43B243D1B043}"/>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3495871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C5E649-5093-7A4E-82DD-41CB376070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0197A4-E433-BF48-825A-751CB3D9C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4FAAC-9B48-C940-AA96-BC381C0A55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AB6B49-B434-E04B-8B19-9D0B03FF27E8}" type="datetimeFigureOut">
              <a:rPr lang="en-US" smtClean="0"/>
              <a:t>1/9/23</a:t>
            </a:fld>
            <a:endParaRPr lang="en-US"/>
          </a:p>
        </p:txBody>
      </p:sp>
      <p:sp>
        <p:nvSpPr>
          <p:cNvPr id="5" name="Footer Placeholder 4">
            <a:extLst>
              <a:ext uri="{FF2B5EF4-FFF2-40B4-BE49-F238E27FC236}">
                <a16:creationId xmlns:a16="http://schemas.microsoft.com/office/drawing/2014/main" id="{2E53570C-5C1F-994B-A5F9-88754B034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C61F82-D814-8E4D-918A-8E4619457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B73104-7A03-9745-9E8F-D9BF2DA92E49}" type="slidenum">
              <a:rPr lang="en-US" smtClean="0"/>
              <a:t>‹#›</a:t>
            </a:fld>
            <a:endParaRPr lang="en-US"/>
          </a:p>
        </p:txBody>
      </p:sp>
    </p:spTree>
    <p:extLst>
      <p:ext uri="{BB962C8B-B14F-4D97-AF65-F5344CB8AC3E}">
        <p14:creationId xmlns:p14="http://schemas.microsoft.com/office/powerpoint/2010/main" val="713372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ormAutofit/>
          </a:bodyPr>
          <a:lstStyle/>
          <a:p>
            <a:pPr marL="0" indent="0" algn="ctr">
              <a:buNone/>
            </a:pPr>
            <a:r>
              <a:rPr lang="en-US" sz="4400" dirty="0"/>
              <a:t>Polling</a:t>
            </a:r>
            <a:endParaRPr lang="en-US" sz="2000" dirty="0"/>
          </a:p>
        </p:txBody>
      </p:sp>
    </p:spTree>
    <p:extLst>
      <p:ext uri="{BB962C8B-B14F-4D97-AF65-F5344CB8AC3E}">
        <p14:creationId xmlns:p14="http://schemas.microsoft.com/office/powerpoint/2010/main" val="3652267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EB18E-8EDD-F644-99AC-52A5BCE0430A}"/>
              </a:ext>
            </a:extLst>
          </p:cNvPr>
          <p:cNvPicPr>
            <a:picLocks noChangeAspect="1"/>
          </p:cNvPicPr>
          <p:nvPr/>
        </p:nvPicPr>
        <p:blipFill>
          <a:blip r:embed="rId3"/>
          <a:stretch>
            <a:fillRect/>
          </a:stretch>
        </p:blipFill>
        <p:spPr>
          <a:xfrm>
            <a:off x="7272775" y="105987"/>
            <a:ext cx="4768164" cy="4682582"/>
          </a:xfrm>
          <a:prstGeom prst="rect">
            <a:avLst/>
          </a:prstGeom>
          <a:ln w="12700">
            <a:solidFill>
              <a:schemeClr val="tx1"/>
            </a:solidFill>
          </a:ln>
        </p:spPr>
      </p:pic>
      <p:pic>
        <p:nvPicPr>
          <p:cNvPr id="7" name="Picture 6">
            <a:extLst>
              <a:ext uri="{FF2B5EF4-FFF2-40B4-BE49-F238E27FC236}">
                <a16:creationId xmlns:a16="http://schemas.microsoft.com/office/drawing/2014/main" id="{4A225FF3-5288-A54E-ADD9-A4E7CB9CD19D}"/>
              </a:ext>
            </a:extLst>
          </p:cNvPr>
          <p:cNvPicPr>
            <a:picLocks noChangeAspect="1"/>
          </p:cNvPicPr>
          <p:nvPr/>
        </p:nvPicPr>
        <p:blipFill>
          <a:blip r:embed="rId4"/>
          <a:stretch>
            <a:fillRect/>
          </a:stretch>
        </p:blipFill>
        <p:spPr>
          <a:xfrm>
            <a:off x="9068374" y="4365410"/>
            <a:ext cx="2690063" cy="2314200"/>
          </a:xfrm>
          <a:prstGeom prst="rect">
            <a:avLst/>
          </a:prstGeom>
          <a:ln w="12700">
            <a:solidFill>
              <a:schemeClr val="tx1"/>
            </a:solidFill>
          </a:ln>
        </p:spPr>
      </p:pic>
      <p:pic>
        <p:nvPicPr>
          <p:cNvPr id="8" name="Picture 7">
            <a:extLst>
              <a:ext uri="{FF2B5EF4-FFF2-40B4-BE49-F238E27FC236}">
                <a16:creationId xmlns:a16="http://schemas.microsoft.com/office/drawing/2014/main" id="{1BF7F7EA-8E6C-1A46-B54F-C962236693CF}"/>
              </a:ext>
            </a:extLst>
          </p:cNvPr>
          <p:cNvPicPr>
            <a:picLocks noChangeAspect="1"/>
          </p:cNvPicPr>
          <p:nvPr/>
        </p:nvPicPr>
        <p:blipFill>
          <a:blip r:embed="rId5"/>
          <a:stretch>
            <a:fillRect/>
          </a:stretch>
        </p:blipFill>
        <p:spPr>
          <a:xfrm>
            <a:off x="618160" y="254488"/>
            <a:ext cx="3582408" cy="2495587"/>
          </a:xfrm>
          <a:prstGeom prst="rect">
            <a:avLst/>
          </a:prstGeom>
          <a:ln w="12700">
            <a:solidFill>
              <a:schemeClr val="tx1"/>
            </a:solidFill>
          </a:ln>
        </p:spPr>
      </p:pic>
      <p:pic>
        <p:nvPicPr>
          <p:cNvPr id="9" name="Picture 8">
            <a:extLst>
              <a:ext uri="{FF2B5EF4-FFF2-40B4-BE49-F238E27FC236}">
                <a16:creationId xmlns:a16="http://schemas.microsoft.com/office/drawing/2014/main" id="{4E45745A-F211-DF43-8179-D955262463EE}"/>
              </a:ext>
            </a:extLst>
          </p:cNvPr>
          <p:cNvPicPr>
            <a:picLocks noChangeAspect="1"/>
          </p:cNvPicPr>
          <p:nvPr/>
        </p:nvPicPr>
        <p:blipFill>
          <a:blip r:embed="rId6"/>
          <a:stretch>
            <a:fillRect/>
          </a:stretch>
        </p:blipFill>
        <p:spPr>
          <a:xfrm>
            <a:off x="353962" y="2473470"/>
            <a:ext cx="2408035" cy="3049040"/>
          </a:xfrm>
          <a:prstGeom prst="rect">
            <a:avLst/>
          </a:prstGeom>
          <a:ln w="12700">
            <a:solidFill>
              <a:schemeClr val="tx1"/>
            </a:solidFill>
          </a:ln>
        </p:spPr>
      </p:pic>
      <p:pic>
        <p:nvPicPr>
          <p:cNvPr id="3" name="Picture 2">
            <a:extLst>
              <a:ext uri="{FF2B5EF4-FFF2-40B4-BE49-F238E27FC236}">
                <a16:creationId xmlns:a16="http://schemas.microsoft.com/office/drawing/2014/main" id="{CFF1DB85-4399-0D09-DF05-8C839E29BF05}"/>
              </a:ext>
            </a:extLst>
          </p:cNvPr>
          <p:cNvPicPr>
            <a:picLocks noChangeAspect="1"/>
          </p:cNvPicPr>
          <p:nvPr/>
        </p:nvPicPr>
        <p:blipFill>
          <a:blip r:embed="rId7"/>
          <a:stretch>
            <a:fillRect/>
          </a:stretch>
        </p:blipFill>
        <p:spPr>
          <a:xfrm>
            <a:off x="4006570" y="949734"/>
            <a:ext cx="2806414" cy="3600682"/>
          </a:xfrm>
          <a:prstGeom prst="rect">
            <a:avLst/>
          </a:prstGeom>
          <a:ln w="12700">
            <a:solidFill>
              <a:schemeClr val="tx1"/>
            </a:solidFill>
          </a:ln>
        </p:spPr>
      </p:pic>
      <p:pic>
        <p:nvPicPr>
          <p:cNvPr id="5" name="Picture 4">
            <a:extLst>
              <a:ext uri="{FF2B5EF4-FFF2-40B4-BE49-F238E27FC236}">
                <a16:creationId xmlns:a16="http://schemas.microsoft.com/office/drawing/2014/main" id="{FFEB2BE7-A0C9-31B8-5D4E-0E77EC2B8CDC}"/>
              </a:ext>
            </a:extLst>
          </p:cNvPr>
          <p:cNvPicPr>
            <a:picLocks noChangeAspect="1"/>
          </p:cNvPicPr>
          <p:nvPr/>
        </p:nvPicPr>
        <p:blipFill>
          <a:blip r:embed="rId8"/>
          <a:stretch>
            <a:fillRect/>
          </a:stretch>
        </p:blipFill>
        <p:spPr>
          <a:xfrm>
            <a:off x="2592246" y="3230002"/>
            <a:ext cx="2521820" cy="3539396"/>
          </a:xfrm>
          <a:prstGeom prst="rect">
            <a:avLst/>
          </a:prstGeom>
          <a:ln w="12700">
            <a:solidFill>
              <a:schemeClr val="tx1"/>
            </a:solidFill>
          </a:ln>
        </p:spPr>
      </p:pic>
    </p:spTree>
    <p:extLst>
      <p:ext uri="{BB962C8B-B14F-4D97-AF65-F5344CB8AC3E}">
        <p14:creationId xmlns:p14="http://schemas.microsoft.com/office/powerpoint/2010/main" val="768024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Sprint 1 Planning (abbreviated)</a:t>
            </a:r>
          </a:p>
        </p:txBody>
      </p:sp>
    </p:spTree>
    <p:extLst>
      <p:ext uri="{BB962C8B-B14F-4D97-AF65-F5344CB8AC3E}">
        <p14:creationId xmlns:p14="http://schemas.microsoft.com/office/powerpoint/2010/main" val="1730600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Sprint Planning</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We will be doing sprint planning at the beginning of each of our 8 sprints during the semester.</a:t>
            </a:r>
          </a:p>
          <a:p>
            <a:pPr marL="0" indent="0">
              <a:buNone/>
            </a:pPr>
            <a:endParaRPr lang="en-US" sz="2000" dirty="0"/>
          </a:p>
          <a:p>
            <a:pPr marL="0" indent="0">
              <a:buNone/>
            </a:pPr>
            <a:endParaRPr lang="en-US" sz="2000" dirty="0"/>
          </a:p>
          <a:p>
            <a:pPr marL="0" indent="0">
              <a:buNone/>
            </a:pPr>
            <a:r>
              <a:rPr lang="en-US" sz="2000" dirty="0"/>
              <a:t>What’s different about Sprint 1 planning?</a:t>
            </a:r>
          </a:p>
          <a:p>
            <a:pPr marL="457200" indent="-457200">
              <a:buFont typeface="+mj-lt"/>
              <a:buAutoNum type="arabicPeriod"/>
            </a:pPr>
            <a:r>
              <a:rPr lang="en-US" sz="2000" dirty="0"/>
              <a:t>We will need to finish Sprint 1 planning on Wednesday because we need to make sure that we have time for Introductions and initial Scrum Team assignments today </a:t>
            </a:r>
          </a:p>
          <a:p>
            <a:pPr marL="457200" indent="-457200">
              <a:buFont typeface="+mj-lt"/>
              <a:buAutoNum type="arabicPeriod"/>
            </a:pPr>
            <a:r>
              <a:rPr lang="en-US" sz="2000" dirty="0"/>
              <a:t>Next Monday is a Holiday so we will be missing one class session this sprint</a:t>
            </a:r>
          </a:p>
        </p:txBody>
      </p:sp>
    </p:spTree>
    <p:extLst>
      <p:ext uri="{BB962C8B-B14F-4D97-AF65-F5344CB8AC3E}">
        <p14:creationId xmlns:p14="http://schemas.microsoft.com/office/powerpoint/2010/main" val="334297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normAutofit/>
          </a:bodyPr>
          <a:lstStyle/>
          <a:p>
            <a:r>
              <a:rPr lang="en-US" sz="3600" dirty="0"/>
              <a:t>Scrum Process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5" y="5872163"/>
            <a:ext cx="4749185" cy="369332"/>
          </a:xfrm>
          <a:prstGeom prst="rect">
            <a:avLst/>
          </a:prstGeom>
        </p:spPr>
        <p:txBody>
          <a:bodyPr wrap="none">
            <a:spAutoFit/>
          </a:bodyPr>
          <a:lstStyle/>
          <a:p>
            <a:r>
              <a:rPr lang="en-US" dirty="0"/>
              <a:t>By </a:t>
            </a:r>
            <a:r>
              <a:rPr lang="en-US" dirty="0">
                <a:hlinkClick r:id="rId3" tooltip="User:Dr ian mitchell (page does not exist)"/>
              </a:rPr>
              <a:t>Dr ian 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20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Review Activities List, </a:t>
            </a:r>
          </a:p>
          <a:p>
            <a:pPr marL="0" indent="0" algn="ctr">
              <a:buNone/>
            </a:pPr>
            <a:r>
              <a:rPr lang="en-US" sz="4400" dirty="0">
                <a:latin typeface="+mj-lt"/>
              </a:rPr>
              <a:t>Assignments, and Syllabus </a:t>
            </a:r>
          </a:p>
        </p:txBody>
      </p:sp>
    </p:spTree>
    <p:extLst>
      <p:ext uri="{BB962C8B-B14F-4D97-AF65-F5344CB8AC3E}">
        <p14:creationId xmlns:p14="http://schemas.microsoft.com/office/powerpoint/2010/main" val="1526813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Sprint Planning </a:t>
            </a:r>
          </a:p>
          <a:p>
            <a:pPr marL="0" indent="0" algn="ctr">
              <a:buNone/>
            </a:pPr>
            <a:r>
              <a:rPr lang="en-US" sz="4400" dirty="0"/>
              <a:t>(to be continued Wednesday)</a:t>
            </a:r>
          </a:p>
          <a:p>
            <a:pPr marL="0" indent="0" algn="ctr">
              <a:buNone/>
            </a:pPr>
            <a:endParaRPr lang="en-US" sz="2000" dirty="0"/>
          </a:p>
        </p:txBody>
      </p:sp>
    </p:spTree>
    <p:extLst>
      <p:ext uri="{BB962C8B-B14F-4D97-AF65-F5344CB8AC3E}">
        <p14:creationId xmlns:p14="http://schemas.microsoft.com/office/powerpoint/2010/main" val="4196772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Prework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Complete through activity 6 prior to next class</a:t>
            </a:r>
          </a:p>
          <a:p>
            <a:pPr marL="0" indent="0">
              <a:buNone/>
            </a:pPr>
            <a:r>
              <a:rPr lang="en-US" sz="2000" dirty="0"/>
              <a:t>Be ready to test your scrum team discussion capabilities with your team Discord server*</a:t>
            </a:r>
          </a:p>
          <a:p>
            <a:pPr marL="0" indent="0">
              <a:buNone/>
            </a:pPr>
            <a:r>
              <a:rPr lang="en-US" sz="2000" dirty="0"/>
              <a:t>Get your headset (that includes a microphone) for teaming and programming together activities</a:t>
            </a:r>
          </a:p>
          <a:p>
            <a:pPr marL="0" indent="0">
              <a:buNone/>
            </a:pPr>
            <a:endParaRPr lang="en-US" sz="2000" dirty="0"/>
          </a:p>
          <a:p>
            <a:pPr marL="0" indent="0">
              <a:buNone/>
            </a:pPr>
            <a:endParaRPr lang="en-US" sz="2000" dirty="0"/>
          </a:p>
        </p:txBody>
      </p:sp>
      <p:sp>
        <p:nvSpPr>
          <p:cNvPr id="4" name="Content Placeholder 2">
            <a:extLst>
              <a:ext uri="{FF2B5EF4-FFF2-40B4-BE49-F238E27FC236}">
                <a16:creationId xmlns:a16="http://schemas.microsoft.com/office/drawing/2014/main" id="{D1E31497-FC35-F840-81F4-49FEAA5F58A4}"/>
              </a:ext>
            </a:extLst>
          </p:cNvPr>
          <p:cNvSpPr txBox="1">
            <a:spLocks/>
          </p:cNvSpPr>
          <p:nvPr/>
        </p:nvSpPr>
        <p:spPr>
          <a:xfrm>
            <a:off x="838200" y="4568456"/>
            <a:ext cx="10515600" cy="1722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3743212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Introductions – Part 2</a:t>
            </a:r>
          </a:p>
        </p:txBody>
      </p:sp>
    </p:spTree>
    <p:extLst>
      <p:ext uri="{BB962C8B-B14F-4D97-AF65-F5344CB8AC3E}">
        <p14:creationId xmlns:p14="http://schemas.microsoft.com/office/powerpoint/2010/main" val="4038072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Recall Scrum Team Names</a:t>
            </a:r>
          </a:p>
        </p:txBody>
      </p:sp>
      <p:sp>
        <p:nvSpPr>
          <p:cNvPr id="2" name="Rectangle 1">
            <a:extLst>
              <a:ext uri="{FF2B5EF4-FFF2-40B4-BE49-F238E27FC236}">
                <a16:creationId xmlns:a16="http://schemas.microsoft.com/office/drawing/2014/main" id="{0C326A31-5CBB-4F38-BF58-B6AFC533B019}"/>
              </a:ext>
            </a:extLst>
          </p:cNvPr>
          <p:cNvSpPr/>
          <p:nvPr/>
        </p:nvSpPr>
        <p:spPr>
          <a:xfrm>
            <a:off x="838200" y="1231898"/>
            <a:ext cx="5672604" cy="5158079"/>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Scrum team names from previous semesters: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EZScrumEZGo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SourPatchEngineers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DreamRaccoons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TeamFun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SwagMoney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MonaLisas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Scrumdiddlyumptious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FightingBass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TitanicSwimTeam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GloriousKenobis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RedDragons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4AEC098-A1E6-CD44-BB4A-6F339C2D4099}"/>
              </a:ext>
            </a:extLst>
          </p:cNvPr>
          <p:cNvSpPr/>
          <p:nvPr/>
        </p:nvSpPr>
        <p:spPr>
          <a:xfrm>
            <a:off x="4290118" y="1693821"/>
            <a:ext cx="6096000" cy="6021905"/>
          </a:xfrm>
          <a:prstGeom prst="rect">
            <a:avLst/>
          </a:prstGeom>
        </p:spPr>
        <p:txBody>
          <a:bodyPr>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ScrumciousCoders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Mongooses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Scrumpateers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WubbaLubbaDubDubs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RedPandas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SpiderScrum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MadSanitizers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SpeedCoders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StingyTadpoles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IterationStation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PurpleCobras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CC1D91C-0A09-E943-BB17-48E73CD7300E}"/>
              </a:ext>
            </a:extLst>
          </p:cNvPr>
          <p:cNvSpPr/>
          <p:nvPr/>
        </p:nvSpPr>
        <p:spPr>
          <a:xfrm>
            <a:off x="8002146" y="1693821"/>
            <a:ext cx="3472543" cy="5589992"/>
          </a:xfrm>
          <a:prstGeom prst="rect">
            <a:avLst/>
          </a:prstGeom>
        </p:spPr>
        <p:txBody>
          <a:bodyPr wrap="square">
            <a:spAutoFit/>
          </a:bodyPr>
          <a:lstStyle/>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ScruptyDupty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LaughableCaterpillars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PurplePirates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ScrumIsFum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ScrummyScrumbags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TheCrew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WickedCrew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SpicyChalupa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ScrumOfTheEarth</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LightningMcQueen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dirty="0" err="1"/>
              <a:t>ScrumAndCoke</a:t>
            </a:r>
            <a:r>
              <a:rPr lang="en-US" sz="2000" dirty="0"/>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0423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Your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Be prepared to share your:</a:t>
            </a:r>
          </a:p>
          <a:p>
            <a:pPr marL="457200" indent="-457200">
              <a:buFont typeface="+mj-lt"/>
              <a:buAutoNum type="arabicPeriod"/>
            </a:pPr>
            <a:r>
              <a:rPr lang="en-US" sz="2000" dirty="0"/>
              <a:t>Full name, preferred name, and seat number</a:t>
            </a:r>
          </a:p>
          <a:p>
            <a:pPr marL="457200" indent="-457200">
              <a:buFont typeface="+mj-lt"/>
              <a:buAutoNum type="arabicPeriod"/>
            </a:pPr>
            <a:r>
              <a:rPr lang="en-US" sz="2000" dirty="0"/>
              <a:t>Major / Minor</a:t>
            </a:r>
          </a:p>
          <a:p>
            <a:pPr marL="457200" indent="-457200">
              <a:buFont typeface="+mj-lt"/>
              <a:buAutoNum type="arabicPeriod"/>
            </a:pPr>
            <a:r>
              <a:rPr lang="en-US" sz="2000" dirty="0"/>
              <a:t>Programming Experience (0 to 5)</a:t>
            </a:r>
          </a:p>
          <a:p>
            <a:pPr marL="457200" indent="-457200">
              <a:buFont typeface="+mj-lt"/>
              <a:buAutoNum type="arabicPeriod"/>
            </a:pPr>
            <a:r>
              <a:rPr lang="en-US" sz="2000" dirty="0"/>
              <a:t>An interesting fun fact about yourself</a:t>
            </a:r>
          </a:p>
          <a:p>
            <a:pPr marL="457200" indent="-457200">
              <a:buFont typeface="+mj-lt"/>
              <a:buAutoNum type="arabicPeriod"/>
            </a:pPr>
            <a:r>
              <a:rPr lang="en-US" sz="2000" dirty="0"/>
              <a:t>Favorite “adjective/noun” scrum team name</a:t>
            </a:r>
          </a:p>
        </p:txBody>
      </p:sp>
      <p:pic>
        <p:nvPicPr>
          <p:cNvPr id="2" name="Picture 1">
            <a:extLst>
              <a:ext uri="{FF2B5EF4-FFF2-40B4-BE49-F238E27FC236}">
                <a16:creationId xmlns:a16="http://schemas.microsoft.com/office/drawing/2014/main" id="{1BCDCFA3-2954-41C7-9153-2C7C03A432BB}"/>
              </a:ext>
            </a:extLst>
          </p:cNvPr>
          <p:cNvPicPr>
            <a:picLocks noChangeAspect="1"/>
          </p:cNvPicPr>
          <p:nvPr/>
        </p:nvPicPr>
        <p:blipFill>
          <a:blip r:embed="rId3"/>
          <a:stretch>
            <a:fillRect/>
          </a:stretch>
        </p:blipFill>
        <p:spPr>
          <a:xfrm>
            <a:off x="7364362" y="196424"/>
            <a:ext cx="4557348" cy="5387249"/>
          </a:xfrm>
          <a:prstGeom prst="rect">
            <a:avLst/>
          </a:prstGeom>
        </p:spPr>
      </p:pic>
    </p:spTree>
    <p:extLst>
      <p:ext uri="{BB962C8B-B14F-4D97-AF65-F5344CB8AC3E}">
        <p14:creationId xmlns:p14="http://schemas.microsoft.com/office/powerpoint/2010/main" val="16024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b="1" dirty="0"/>
              <a:t>Class Format</a:t>
            </a:r>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lnSpcReduction="10000"/>
          </a:bodyPr>
          <a:lstStyle/>
          <a:p>
            <a:pPr>
              <a:buFont typeface="Wingdings" pitchFamily="2" charset="2"/>
              <a:buChar char="§"/>
            </a:pPr>
            <a:r>
              <a:rPr lang="en-US" sz="2000" u="sng" dirty="0"/>
              <a:t>Synchronous</a:t>
            </a:r>
            <a:r>
              <a:rPr lang="en-US" sz="2000" dirty="0"/>
              <a:t> vs Asynchronous</a:t>
            </a:r>
          </a:p>
          <a:p>
            <a:pPr>
              <a:buFont typeface="Wingdings" pitchFamily="2" charset="2"/>
              <a:buChar char="§"/>
            </a:pPr>
            <a:r>
              <a:rPr lang="en-US" sz="2000" dirty="0"/>
              <a:t>Local (In-Person) vs Remote</a:t>
            </a:r>
          </a:p>
          <a:p>
            <a:pPr marL="0" indent="0">
              <a:buNone/>
            </a:pPr>
            <a:endParaRPr lang="en-US" sz="2000" dirty="0"/>
          </a:p>
          <a:p>
            <a:pPr marL="0" indent="0">
              <a:buNone/>
            </a:pPr>
            <a:r>
              <a:rPr lang="en-US" sz="2000" dirty="0"/>
              <a:t>We are synchronous. </a:t>
            </a:r>
          </a:p>
          <a:p>
            <a:pPr marL="0" indent="0">
              <a:buNone/>
            </a:pPr>
            <a:r>
              <a:rPr lang="en-US" sz="2000" dirty="0"/>
              <a:t>We will meet in person Mondays and Wednesdays and meet remotely on Friday. </a:t>
            </a:r>
          </a:p>
          <a:p>
            <a:pPr marL="0" indent="0">
              <a:buNone/>
            </a:pPr>
            <a:endParaRPr lang="en-US" sz="2000" dirty="0"/>
          </a:p>
          <a:p>
            <a:pPr marL="0" indent="0">
              <a:buNone/>
            </a:pPr>
            <a:r>
              <a:rPr lang="en-US" sz="2000" dirty="0"/>
              <a:t>My expectation is that you will be here in person Mondays and Wednesdays. If you need to be remote Monday or Wednesday, we understand but please let me know and be appreciative of your scrum teammates. </a:t>
            </a:r>
          </a:p>
          <a:p>
            <a:pPr marL="0" indent="0">
              <a:buNone/>
            </a:pPr>
            <a:endParaRPr lang="en-US" sz="2000" dirty="0"/>
          </a:p>
          <a:p>
            <a:pPr marL="0" indent="0">
              <a:buNone/>
            </a:pPr>
            <a:r>
              <a:rPr lang="en-US" sz="2000" dirty="0"/>
              <a:t>Priorities:</a:t>
            </a:r>
          </a:p>
          <a:p>
            <a:pPr marL="457200" indent="-457200">
              <a:buFont typeface="+mj-lt"/>
              <a:buAutoNum type="arabicPeriod"/>
            </a:pPr>
            <a:r>
              <a:rPr lang="en-US" sz="2000" dirty="0"/>
              <a:t>Health and safety</a:t>
            </a:r>
          </a:p>
          <a:p>
            <a:pPr marL="457200" indent="-457200">
              <a:buFont typeface="+mj-lt"/>
              <a:buAutoNum type="arabicPeriod"/>
            </a:pPr>
            <a:r>
              <a:rPr lang="en-US" sz="2000" dirty="0"/>
              <a:t>Effective and enjoyable community </a:t>
            </a:r>
          </a:p>
          <a:p>
            <a:pPr marL="457200" indent="-457200">
              <a:buFont typeface="+mj-lt"/>
              <a:buAutoNum type="arabicPeriod"/>
            </a:pPr>
            <a:r>
              <a:rPr lang="en-US" sz="2000" dirty="0"/>
              <a:t>Intended course schedule</a:t>
            </a:r>
          </a:p>
        </p:txBody>
      </p:sp>
    </p:spTree>
    <p:extLst>
      <p:ext uri="{BB962C8B-B14F-4D97-AF65-F5344CB8AC3E}">
        <p14:creationId xmlns:p14="http://schemas.microsoft.com/office/powerpoint/2010/main" val="2110190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End of Session</a:t>
            </a:r>
          </a:p>
        </p:txBody>
      </p:sp>
    </p:spTree>
    <p:extLst>
      <p:ext uri="{BB962C8B-B14F-4D97-AF65-F5344CB8AC3E}">
        <p14:creationId xmlns:p14="http://schemas.microsoft.com/office/powerpoint/2010/main" val="3142803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ormAutofit/>
          </a:bodyPr>
          <a:lstStyle/>
          <a:p>
            <a:pPr marL="0" indent="0" algn="ctr">
              <a:buNone/>
            </a:pPr>
            <a:r>
              <a:rPr lang="en-US" sz="4400" dirty="0"/>
              <a:t>Introductions</a:t>
            </a:r>
            <a:endParaRPr lang="en-US" sz="2000" dirty="0"/>
          </a:p>
        </p:txBody>
      </p:sp>
    </p:spTree>
    <p:extLst>
      <p:ext uri="{BB962C8B-B14F-4D97-AF65-F5344CB8AC3E}">
        <p14:creationId xmlns:p14="http://schemas.microsoft.com/office/powerpoint/2010/main" val="2484852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Foreshadowing Your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Be prepared to share your:</a:t>
            </a:r>
          </a:p>
          <a:p>
            <a:pPr marL="457200" indent="-457200">
              <a:buFont typeface="+mj-lt"/>
              <a:buAutoNum type="arabicPeriod"/>
            </a:pPr>
            <a:r>
              <a:rPr lang="en-US" sz="2000" dirty="0"/>
              <a:t>Full name, preferred name, and seat number</a:t>
            </a:r>
          </a:p>
          <a:p>
            <a:pPr marL="457200" indent="-457200">
              <a:buFont typeface="+mj-lt"/>
              <a:buAutoNum type="arabicPeriod"/>
            </a:pPr>
            <a:r>
              <a:rPr lang="en-US" sz="2000" dirty="0"/>
              <a:t>Major / Minor</a:t>
            </a:r>
          </a:p>
          <a:p>
            <a:pPr marL="457200" indent="-457200">
              <a:buFont typeface="+mj-lt"/>
              <a:buAutoNum type="arabicPeriod"/>
            </a:pPr>
            <a:r>
              <a:rPr lang="en-US" sz="2000" dirty="0"/>
              <a:t>Programming Experience (0 to 5)</a:t>
            </a:r>
          </a:p>
          <a:p>
            <a:pPr marL="457200" indent="-457200">
              <a:buFont typeface="+mj-lt"/>
              <a:buAutoNum type="arabicPeriod"/>
            </a:pPr>
            <a:r>
              <a:rPr lang="en-US" sz="2000" dirty="0"/>
              <a:t>An interesting fun fact about yourself</a:t>
            </a:r>
          </a:p>
          <a:p>
            <a:pPr marL="457200" indent="-457200">
              <a:buFont typeface="+mj-lt"/>
              <a:buAutoNum type="arabicPeriod"/>
            </a:pPr>
            <a:r>
              <a:rPr lang="en-US" sz="2000" dirty="0"/>
              <a:t>Favorite “adjective/noun” scrum team name</a:t>
            </a:r>
          </a:p>
        </p:txBody>
      </p:sp>
      <p:pic>
        <p:nvPicPr>
          <p:cNvPr id="2" name="Picture 1">
            <a:extLst>
              <a:ext uri="{FF2B5EF4-FFF2-40B4-BE49-F238E27FC236}">
                <a16:creationId xmlns:a16="http://schemas.microsoft.com/office/drawing/2014/main" id="{1BCDCFA3-2954-41C7-9153-2C7C03A432BB}"/>
              </a:ext>
            </a:extLst>
          </p:cNvPr>
          <p:cNvPicPr>
            <a:picLocks noChangeAspect="1"/>
          </p:cNvPicPr>
          <p:nvPr/>
        </p:nvPicPr>
        <p:blipFill>
          <a:blip r:embed="rId3"/>
          <a:stretch>
            <a:fillRect/>
          </a:stretch>
        </p:blipFill>
        <p:spPr>
          <a:xfrm>
            <a:off x="7364362" y="196424"/>
            <a:ext cx="4557348" cy="5387249"/>
          </a:xfrm>
          <a:prstGeom prst="rect">
            <a:avLst/>
          </a:prstGeom>
        </p:spPr>
      </p:pic>
    </p:spTree>
    <p:extLst>
      <p:ext uri="{BB962C8B-B14F-4D97-AF65-F5344CB8AC3E}">
        <p14:creationId xmlns:p14="http://schemas.microsoft.com/office/powerpoint/2010/main" val="383107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Scrum Team Names</a:t>
            </a:r>
          </a:p>
        </p:txBody>
      </p:sp>
      <p:sp>
        <p:nvSpPr>
          <p:cNvPr id="2" name="Rectangle 1">
            <a:extLst>
              <a:ext uri="{FF2B5EF4-FFF2-40B4-BE49-F238E27FC236}">
                <a16:creationId xmlns:a16="http://schemas.microsoft.com/office/drawing/2014/main" id="{0C326A31-5CBB-4F38-BF58-B6AFC533B019}"/>
              </a:ext>
            </a:extLst>
          </p:cNvPr>
          <p:cNvSpPr/>
          <p:nvPr/>
        </p:nvSpPr>
        <p:spPr>
          <a:xfrm>
            <a:off x="838200" y="1231898"/>
            <a:ext cx="5672604" cy="5158079"/>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Scrum team names from previous semesters: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EZScrumEZGo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SourPatchEngineers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DreamRaccoons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TeamFun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SwagMoney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MonaLisas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Scrumdiddlyumptious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FightingBass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TitanicSwimTeam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GloriousKenobis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RedDragons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4AEC098-A1E6-CD44-BB4A-6F339C2D4099}"/>
              </a:ext>
            </a:extLst>
          </p:cNvPr>
          <p:cNvSpPr/>
          <p:nvPr/>
        </p:nvSpPr>
        <p:spPr>
          <a:xfrm>
            <a:off x="4290118" y="1693821"/>
            <a:ext cx="6096000" cy="6021905"/>
          </a:xfrm>
          <a:prstGeom prst="rect">
            <a:avLst/>
          </a:prstGeom>
        </p:spPr>
        <p:txBody>
          <a:bodyPr>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ScrumciousCoders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Mongooses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Scrumples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WubbaLubbaDubDubs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RedPandas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SpiderScrum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MadSanitizers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SpeedCoders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StingyTadpoles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BlueThrees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PurpleCobras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CC1D91C-0A09-E943-BB17-48E73CD7300E}"/>
              </a:ext>
            </a:extLst>
          </p:cNvPr>
          <p:cNvSpPr/>
          <p:nvPr/>
        </p:nvSpPr>
        <p:spPr>
          <a:xfrm>
            <a:off x="8002146" y="1693821"/>
            <a:ext cx="3472543" cy="5158079"/>
          </a:xfrm>
          <a:prstGeom prst="rect">
            <a:avLst/>
          </a:prstGeom>
        </p:spPr>
        <p:txBody>
          <a:bodyPr wrap="square">
            <a:spAutoFit/>
          </a:bodyPr>
          <a:lstStyle/>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ScruptyDupty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LaughableCaterpillars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PurplePirates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ScrumIsFum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ScrummyScrumbags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TheCrew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WickedCrew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SpicyChalupas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ScrumOfTheEarth</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LightningMcQueen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13294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Introductions – Part 1</a:t>
            </a:r>
          </a:p>
        </p:txBody>
      </p:sp>
    </p:spTree>
    <p:extLst>
      <p:ext uri="{BB962C8B-B14F-4D97-AF65-F5344CB8AC3E}">
        <p14:creationId xmlns:p14="http://schemas.microsoft.com/office/powerpoint/2010/main" val="2178487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lnSpcReduction="10000"/>
          </a:bodyPr>
          <a:lstStyle/>
          <a:p>
            <a:pPr marL="0" indent="0">
              <a:spcBef>
                <a:spcPts val="1800"/>
              </a:spcBef>
              <a:buNone/>
            </a:pPr>
            <a:r>
              <a:rPr lang="en-US" sz="2000" dirty="0"/>
              <a:t>Full and Preferred Name:</a:t>
            </a:r>
          </a:p>
          <a:p>
            <a:pPr marL="0" indent="0">
              <a:spcBef>
                <a:spcPts val="600"/>
              </a:spcBef>
              <a:buNone/>
            </a:pPr>
            <a:r>
              <a:rPr lang="en-US" sz="2000" b="1" dirty="0"/>
              <a:t>	Eric Pogue</a:t>
            </a:r>
          </a:p>
          <a:p>
            <a:pPr marL="0" indent="0">
              <a:spcBef>
                <a:spcPts val="600"/>
              </a:spcBef>
              <a:buNone/>
            </a:pPr>
            <a:r>
              <a:rPr lang="en-US" sz="2000" b="1" dirty="0"/>
              <a:t>	Eric, Mr. Pogue, or Professor </a:t>
            </a:r>
          </a:p>
          <a:p>
            <a:pPr marL="0" indent="0">
              <a:spcBef>
                <a:spcPts val="2400"/>
              </a:spcBef>
              <a:buNone/>
            </a:pPr>
            <a:r>
              <a:rPr lang="en-US" sz="2000" dirty="0"/>
              <a:t>Family, Home, College background:</a:t>
            </a:r>
          </a:p>
          <a:p>
            <a:pPr marL="0" indent="0">
              <a:spcBef>
                <a:spcPts val="600"/>
              </a:spcBef>
              <a:buNone/>
            </a:pPr>
            <a:r>
              <a:rPr lang="en-US" sz="2000" b="1" dirty="0"/>
              <a:t>	Married with five children, relocated from Davenport, IA to Chicago area</a:t>
            </a:r>
          </a:p>
          <a:p>
            <a:pPr marL="0" indent="0">
              <a:spcBef>
                <a:spcPts val="600"/>
              </a:spcBef>
              <a:buNone/>
            </a:pPr>
            <a:r>
              <a:rPr lang="en-US" sz="2000" b="1" dirty="0"/>
              <a:t>	Undergraduate in CS and Masters in Business… teaching evenings for many years</a:t>
            </a:r>
          </a:p>
          <a:p>
            <a:pPr marL="0" indent="0">
              <a:spcBef>
                <a:spcPts val="2400"/>
              </a:spcBef>
              <a:buNone/>
            </a:pPr>
            <a:r>
              <a:rPr lang="en-US" sz="2000" dirty="0"/>
              <a:t>Programming experience:</a:t>
            </a:r>
          </a:p>
          <a:p>
            <a:pPr marL="0" indent="0">
              <a:spcBef>
                <a:spcPts val="600"/>
              </a:spcBef>
              <a:buNone/>
            </a:pPr>
            <a:r>
              <a:rPr lang="en-US" sz="2000" b="1" dirty="0"/>
              <a:t>	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12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“Stadia” with my oldest son</a:t>
            </a:r>
          </a:p>
          <a:p>
            <a:pPr marL="0" indent="0">
              <a:spcBef>
                <a:spcPts val="1200"/>
              </a:spcBef>
              <a:buNone/>
            </a:pPr>
            <a:r>
              <a:rPr lang="en-US" sz="2000" b="1" dirty="0"/>
              <a:t>	Second year teaching full-time </a:t>
            </a:r>
          </a:p>
        </p:txBody>
      </p:sp>
    </p:spTree>
    <p:extLst>
      <p:ext uri="{BB962C8B-B14F-4D97-AF65-F5344CB8AC3E}">
        <p14:creationId xmlns:p14="http://schemas.microsoft.com/office/powerpoint/2010/main" val="3228939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3"/>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4"/>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5"/>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6"/>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7"/>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8"/>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9"/>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2511874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199" y="1231898"/>
            <a:ext cx="10882745" cy="5030679"/>
          </a:xfrm>
        </p:spPr>
        <p:txBody>
          <a:bodyPr>
            <a:normAutofit/>
          </a:bodyPr>
          <a:lstStyle/>
          <a:p>
            <a:pPr marL="0" indent="0">
              <a:spcBef>
                <a:spcPts val="2400"/>
              </a:spcBef>
              <a:buNone/>
            </a:pPr>
            <a:r>
              <a:rPr lang="en-US" sz="2000" dirty="0"/>
              <a:t>Likely programming environment</a:t>
            </a:r>
          </a:p>
          <a:p>
            <a:pPr marL="0" indent="0">
              <a:spcBef>
                <a:spcPts val="600"/>
              </a:spcBef>
              <a:buNone/>
            </a:pPr>
            <a:r>
              <a:rPr lang="en-US" sz="2000" dirty="0"/>
              <a:t>	</a:t>
            </a:r>
            <a:r>
              <a:rPr lang="en-US" sz="2000" b="1" dirty="0"/>
              <a:t>MacOS, Terminal, Visual Studio Code, and Chrome/Firefox web browser </a:t>
            </a:r>
          </a:p>
          <a:p>
            <a:pPr marL="0" indent="0">
              <a:spcBef>
                <a:spcPts val="2400"/>
              </a:spcBef>
              <a:spcAft>
                <a:spcPts val="600"/>
              </a:spcAft>
              <a:buNone/>
            </a:pPr>
            <a:r>
              <a:rPr lang="en-US" sz="2000" dirty="0"/>
              <a:t>Top two or three things that you would like to get out of this class</a:t>
            </a:r>
          </a:p>
          <a:p>
            <a:pPr marL="914400" lvl="2" indent="0">
              <a:spcBef>
                <a:spcPts val="0"/>
              </a:spcBef>
              <a:buNone/>
            </a:pPr>
            <a:r>
              <a:rPr lang="en-US" b="1" dirty="0"/>
              <a:t>To learn something myself while helping each of you be successful in the class</a:t>
            </a:r>
          </a:p>
          <a:p>
            <a:pPr marL="914400" lvl="2" indent="0">
              <a:spcBef>
                <a:spcPts val="1200"/>
              </a:spcBef>
              <a:buNone/>
            </a:pPr>
            <a:r>
              <a:rPr lang="en-US" b="1" dirty="0"/>
              <a:t>Motivate you to look deeper while we are exploring technologies and processes</a:t>
            </a:r>
          </a:p>
          <a:p>
            <a:pPr marL="914400" lvl="2" indent="0">
              <a:spcBef>
                <a:spcPts val="1200"/>
              </a:spcBef>
              <a:buNone/>
            </a:pPr>
            <a:r>
              <a:rPr lang="en-US" b="1" dirty="0"/>
              <a:t>Help you build something that makes you proud</a:t>
            </a:r>
          </a:p>
          <a:p>
            <a:pPr marL="0" indent="0">
              <a:spcBef>
                <a:spcPts val="2400"/>
              </a:spcBef>
              <a:buNone/>
            </a:pPr>
            <a:r>
              <a:rPr lang="en-US" sz="2000" dirty="0"/>
              <a:t>Hobbies:</a:t>
            </a:r>
          </a:p>
          <a:p>
            <a:pPr marL="0" indent="0">
              <a:spcBef>
                <a:spcPts val="600"/>
              </a:spcBef>
              <a:buNone/>
            </a:pPr>
            <a:r>
              <a:rPr lang="en-US" sz="2000" dirty="0"/>
              <a:t>	</a:t>
            </a:r>
            <a:r>
              <a:rPr lang="en-US" sz="2000" b="1" dirty="0"/>
              <a:t>Wilderness Canoeing &amp; Camping (Quetico) and Triathlons</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5-6 year period while setting up the 400+ person 	John Deere Technology Center – India Software Development organization.</a:t>
            </a:r>
          </a:p>
        </p:txBody>
      </p:sp>
    </p:spTree>
    <p:extLst>
      <p:ext uri="{BB962C8B-B14F-4D97-AF65-F5344CB8AC3E}">
        <p14:creationId xmlns:p14="http://schemas.microsoft.com/office/powerpoint/2010/main" val="5274541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7503</TotalTime>
  <Words>725</Words>
  <Application>Microsoft Macintosh PowerPoint</Application>
  <PresentationFormat>Widescreen</PresentationFormat>
  <Paragraphs>165</Paragraphs>
  <Slides>20</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Symbol</vt:lpstr>
      <vt:lpstr>Wingdings</vt:lpstr>
      <vt:lpstr>Office Theme</vt:lpstr>
      <vt:lpstr>PowerPoint Presentation</vt:lpstr>
      <vt:lpstr>Class Format</vt:lpstr>
      <vt:lpstr>PowerPoint Presentation</vt:lpstr>
      <vt:lpstr>Foreshadowing Your Introductions</vt:lpstr>
      <vt:lpstr>Scrum Team Names</vt:lpstr>
      <vt:lpstr>PowerPoint Presentation</vt:lpstr>
      <vt:lpstr>Introductions</vt:lpstr>
      <vt:lpstr>PowerPoint Presentation</vt:lpstr>
      <vt:lpstr>Introductions</vt:lpstr>
      <vt:lpstr>PowerPoint Presentation</vt:lpstr>
      <vt:lpstr>PowerPoint Presentation</vt:lpstr>
      <vt:lpstr>Sprint Planning</vt:lpstr>
      <vt:lpstr>Scrum Process – Sprint Planning</vt:lpstr>
      <vt:lpstr>PowerPoint Presentation</vt:lpstr>
      <vt:lpstr>PowerPoint Presentation</vt:lpstr>
      <vt:lpstr>Prework For Next Class</vt:lpstr>
      <vt:lpstr>PowerPoint Presentation</vt:lpstr>
      <vt:lpstr>Recall Scrum Team Names</vt:lpstr>
      <vt:lpstr>Your Introductions</vt:lpstr>
      <vt:lpstr>End of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Discussion &amp; Lecture Session Sound &amp; Recording Check</dc:title>
  <dc:creator>Pogue, Eric</dc:creator>
  <cp:lastModifiedBy>Pogue, Eric</cp:lastModifiedBy>
  <cp:revision>353</cp:revision>
  <dcterms:created xsi:type="dcterms:W3CDTF">2020-08-26T19:34:34Z</dcterms:created>
  <dcterms:modified xsi:type="dcterms:W3CDTF">2023-01-09T16:07:47Z</dcterms:modified>
</cp:coreProperties>
</file>